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281" r:id="rId3"/>
    <p:sldId id="257" r:id="rId4"/>
    <p:sldId id="274" r:id="rId5"/>
    <p:sldId id="258" r:id="rId6"/>
    <p:sldId id="280" r:id="rId7"/>
    <p:sldId id="265" r:id="rId8"/>
    <p:sldId id="266" r:id="rId9"/>
    <p:sldId id="267" r:id="rId10"/>
    <p:sldId id="276" r:id="rId11"/>
    <p:sldId id="268" r:id="rId12"/>
    <p:sldId id="278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79" r:id="rId30"/>
    <p:sldId id="260" r:id="rId31"/>
    <p:sldId id="261" r:id="rId32"/>
    <p:sldId id="285" r:id="rId33"/>
    <p:sldId id="284" r:id="rId34"/>
    <p:sldId id="275" r:id="rId35"/>
    <p:sldId id="269" r:id="rId36"/>
    <p:sldId id="271" r:id="rId37"/>
    <p:sldId id="272" r:id="rId38"/>
    <p:sldId id="282" r:id="rId39"/>
    <p:sldId id="270" r:id="rId40"/>
    <p:sldId id="283" r:id="rId41"/>
    <p:sldId id="26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794"/>
    <a:srgbClr val="F0F9BD"/>
    <a:srgbClr val="99FFCC"/>
    <a:srgbClr val="ED5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/>
    <p:restoredTop sz="93873" autoAdjust="0"/>
  </p:normalViewPr>
  <p:slideViewPr>
    <p:cSldViewPr snapToGrid="0" snapToObjects="1">
      <p:cViewPr varScale="1">
        <p:scale>
          <a:sx n="106" d="100"/>
          <a:sy n="106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DE6F-7BF0-445D-BB1A-9D0FFCBF920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F328-BAA2-4816-B1D0-3C1BAA98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6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it is expected that a wide audience will view/hear,</a:t>
            </a:r>
          </a:p>
          <a:p>
            <a:r>
              <a:rPr lang="en-US" dirty="0" smtClean="0"/>
              <a:t>It is expected that you </a:t>
            </a:r>
            <a:r>
              <a:rPr lang="en-US" dirty="0" err="1" smtClean="0"/>
              <a:t>communicatie</a:t>
            </a:r>
            <a:r>
              <a:rPr lang="en-US" dirty="0" smtClean="0"/>
              <a:t> wit that in mind.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F328-BAA2-4816-B1D0-3C1BAA9818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7593"/>
            <a:fld id="{9937C28B-9657-4A67-BE88-EB3FFDCB9503}" type="slidenum">
              <a:rPr lang="en-US" smtClean="0">
                <a:latin typeface="Arial" charset="0"/>
              </a:rPr>
              <a:pPr defTabSz="897593"/>
              <a:t>17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3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7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5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8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6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2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ge.gov/Education/National-Government-Ethics-Conference/National-Government-Ethics-Summit/Sessions/Forum-1/Government-Ethics-and-the-Use-of-Social-Media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nc.org/polici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view.opm.gov/2014FILES/FEVS_MillennialsReport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hyperlink" Target="http://www.pewresearch.org/fact-tank/2015/05/11/millennials-surpass-gen-xers-as-the-largest-generation-in-u-s-labor-forc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oprogramme.com/pages/index.asp?title=Graduate_Programmes_Belfast_Northern_Ireland_-_Intro_Programme_-_Graduates__-_Seeking_Employment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5/10/08/2015/Social-Networking-Usage-2005-201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www.pewinternet.org/2015/01/09/social-media-update-2014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-friends.com/why-to-differentiate-facebook-friends-from-acquaintanc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hebusinesscommunication.com/difference-between-oral-and-written-communication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" y="-832506"/>
            <a:ext cx="12204700" cy="7690506"/>
            <a:chOff x="-12700" y="-845206"/>
            <a:chExt cx="12204700" cy="76905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" t="20440" r="1320" b="6464"/>
            <a:stretch/>
          </p:blipFill>
          <p:spPr>
            <a:xfrm>
              <a:off x="-12700" y="-12700"/>
              <a:ext cx="122047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53" y="-845206"/>
              <a:ext cx="8907379" cy="668053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219200" y="4521200"/>
            <a:ext cx="9842500" cy="162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2474" y="342900"/>
            <a:ext cx="1048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*Any reference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made to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commercial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products or services during the course of this presentation is not, and should not be construed as, an endorsement or Government sanction of those products or services*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381500"/>
            <a:ext cx="98425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Use of Social Media: Opportunities &amp;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Chris Swartz, OGE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en-US" sz="2400" b="1" dirty="0" smtClean="0">
                <a:solidFill>
                  <a:srgbClr val="C00000"/>
                </a:solidFill>
              </a:rPr>
              <a:t>Justin Herman, GSA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</a:t>
            </a:r>
            <a:r>
              <a:rPr lang="en-US" dirty="0" smtClean="0"/>
              <a:t>Identity:</a:t>
            </a:r>
            <a:br>
              <a:rPr lang="en-US" dirty="0" smtClean="0"/>
            </a:br>
            <a:r>
              <a:rPr lang="en-US" dirty="0"/>
              <a:t>Blurring of Personal &amp; Official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4277" y="1845735"/>
            <a:ext cx="3801403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Separation of identities becomes increasingly hard in the digital-age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Social media allows users to present integrated identities, blurring the distinction between official &amp; personal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Communications on social media, whether in personal capacity or official, can effect public’s view of individual in professional capacity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Attribution issues may arise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i="1" dirty="0" smtClean="0"/>
              <a:t>See, e.g., </a:t>
            </a:r>
            <a:r>
              <a:rPr lang="en-US" sz="1100" dirty="0" smtClean="0"/>
              <a:t>Matthew </a:t>
            </a:r>
            <a:r>
              <a:rPr lang="en-US" sz="1100" dirty="0" err="1" smtClean="0"/>
              <a:t>DeCamp</a:t>
            </a:r>
            <a:r>
              <a:rPr lang="en-US" sz="1100" dirty="0" smtClean="0"/>
              <a:t>, et. al., </a:t>
            </a:r>
            <a:r>
              <a:rPr lang="en-US" sz="1100" i="1" dirty="0" smtClean="0"/>
              <a:t>Social Media and Physicians’ Online Identity Crisis</a:t>
            </a:r>
            <a:r>
              <a:rPr lang="en-US" sz="1100" dirty="0" smtClean="0"/>
              <a:t>, 310 J. Am. Med. Assoc. 581 (2013).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656862" y="1953844"/>
            <a:ext cx="2407138" cy="38451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4215" y="1953843"/>
            <a:ext cx="2407138" cy="38451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338" y="1953844"/>
            <a:ext cx="1598246" cy="38451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80379E-6 L 0.12877 3.8037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Identity:</a:t>
            </a:r>
            <a:br>
              <a:rPr lang="en-US" dirty="0"/>
            </a:br>
            <a:r>
              <a:rPr lang="en-US" dirty="0"/>
              <a:t>Blurring of Personal &amp; Official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9533" y="2340344"/>
            <a:ext cx="5052611" cy="319866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731929"/>
            <a:ext cx="88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5928" y="1973819"/>
            <a:ext cx="85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7280" y="3158610"/>
            <a:ext cx="102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3878" y="1977510"/>
            <a:ext cx="9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Private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5" idx="2"/>
          </p:cNvCxnSpPr>
          <p:nvPr/>
        </p:nvCxnSpPr>
        <p:spPr>
          <a:xfrm>
            <a:off x="4825839" y="2340344"/>
            <a:ext cx="0" cy="319866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  <a:endCxn id="5" idx="3"/>
          </p:cNvCxnSpPr>
          <p:nvPr/>
        </p:nvCxnSpPr>
        <p:spPr>
          <a:xfrm>
            <a:off x="2299533" y="3939678"/>
            <a:ext cx="5052611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66183" y="2170545"/>
            <a:ext cx="3489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Depending on the circumstances, statements may be mistaken for being official (if personal) or personal (if official).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Key: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Personal Letter</a:t>
            </a:r>
          </a:p>
          <a:p>
            <a:r>
              <a:rPr lang="en-US" dirty="0" smtClean="0">
                <a:solidFill>
                  <a:srgbClr val="7030A0"/>
                </a:solidFill>
                <a:sym typeface="Wingdings"/>
              </a:rPr>
              <a:t>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Official Publication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- Official Phone Call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rgbClr val="ED51F9"/>
                </a:solidFill>
                <a:sym typeface="Wingdings"/>
              </a:rPr>
              <a:t>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Personal Social Media Statement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/>
              </a:rPr>
              <a:t>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Official Social Media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610339" y="2665046"/>
            <a:ext cx="234461" cy="2032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828706" y="5101261"/>
            <a:ext cx="234461" cy="203200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46954" y="5101261"/>
            <a:ext cx="234461" cy="2032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243104" y="4140165"/>
            <a:ext cx="234461" cy="203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243105" y="3529915"/>
            <a:ext cx="234461" cy="203200"/>
          </a:xfrm>
          <a:prstGeom prst="star5">
            <a:avLst/>
          </a:prstGeom>
          <a:solidFill>
            <a:srgbClr val="ED51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40303" y="3186207"/>
            <a:ext cx="1440066" cy="890617"/>
          </a:xfrm>
          <a:prstGeom prst="ellipse">
            <a:avLst/>
          </a:prstGeom>
          <a:noFill/>
          <a:ln w="28575">
            <a:solidFill>
              <a:srgbClr val="ED51F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0303" y="3809932"/>
            <a:ext cx="1440066" cy="86366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7200" y="1796951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</a:t>
            </a:r>
            <a:endParaRPr lang="en-US" sz="6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777" y="0"/>
            <a:ext cx="12767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19200" y="3429001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Federal Government Social Media &amp; Data</a:t>
            </a:r>
          </a:p>
        </p:txBody>
      </p:sp>
      <p:pic>
        <p:nvPicPr>
          <p:cNvPr id="1028" name="Picture 4" descr="C:\Users\JustinTHerman\Desktop\Community 7.jpg"/>
          <p:cNvPicPr>
            <a:picLocks noChangeAspect="1" noChangeArrowheads="1"/>
          </p:cNvPicPr>
          <p:nvPr/>
        </p:nvPicPr>
        <p:blipFill rotWithShape="1">
          <a:blip r:embed="rId2" cstate="print"/>
          <a:srcRect l="26866" b="56085"/>
          <a:stretch/>
        </p:blipFill>
        <p:spPr bwMode="auto">
          <a:xfrm>
            <a:off x="-43051" y="4258128"/>
            <a:ext cx="6748651" cy="2625272"/>
          </a:xfrm>
          <a:prstGeom prst="rect">
            <a:avLst/>
          </a:prstGeom>
          <a:noFill/>
        </p:spPr>
      </p:pic>
      <p:pic>
        <p:nvPicPr>
          <p:cNvPr id="1030" name="Picture 6" descr="C:\Users\JustinTHerman\Desktop\Community 5.jpg"/>
          <p:cNvPicPr>
            <a:picLocks noChangeAspect="1" noChangeArrowheads="1"/>
          </p:cNvPicPr>
          <p:nvPr/>
        </p:nvPicPr>
        <p:blipFill>
          <a:blip r:embed="rId3" cstate="print"/>
          <a:srcRect l="4746"/>
          <a:stretch>
            <a:fillRect/>
          </a:stretch>
        </p:blipFill>
        <p:spPr bwMode="auto">
          <a:xfrm>
            <a:off x="0" y="-25400"/>
            <a:ext cx="6677379" cy="4292599"/>
          </a:xfrm>
          <a:prstGeom prst="rect">
            <a:avLst/>
          </a:prstGeom>
          <a:noFill/>
        </p:spPr>
      </p:pic>
      <p:pic>
        <p:nvPicPr>
          <p:cNvPr id="1031" name="Picture 7" descr="C:\Users\JustinTHerman\Desktop\Community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379" y="1"/>
            <a:ext cx="5486400" cy="3201900"/>
          </a:xfrm>
          <a:prstGeom prst="rect">
            <a:avLst/>
          </a:prstGeom>
          <a:noFill/>
        </p:spPr>
      </p:pic>
      <p:pic>
        <p:nvPicPr>
          <p:cNvPr id="1032" name="Picture 8" descr="C:\Users\JustinTHerman\Desktop\Community 1.jpg"/>
          <p:cNvPicPr>
            <a:picLocks noChangeAspect="1" noChangeArrowheads="1"/>
          </p:cNvPicPr>
          <p:nvPr/>
        </p:nvPicPr>
        <p:blipFill>
          <a:blip r:embed="rId5" cstate="print"/>
          <a:srcRect t="2083" r="1370"/>
          <a:stretch>
            <a:fillRect/>
          </a:stretch>
        </p:blipFill>
        <p:spPr bwMode="auto">
          <a:xfrm>
            <a:off x="6705600" y="3200399"/>
            <a:ext cx="5486400" cy="3661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1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150" y="181822"/>
            <a:ext cx="10942472" cy="5960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b="1" dirty="0"/>
              <a:t>    Recommendations from </a:t>
            </a:r>
            <a:r>
              <a:rPr lang="en-US" sz="4267" b="1" dirty="0" err="1"/>
              <a:t>SocialGov</a:t>
            </a:r>
            <a:r>
              <a:rPr lang="en-US" sz="4267" b="1" dirty="0"/>
              <a:t> answer:</a:t>
            </a:r>
            <a:endParaRPr lang="en-US" sz="1867" b="1" dirty="0"/>
          </a:p>
          <a:p>
            <a:endParaRPr lang="en-US" sz="1867" b="1" dirty="0"/>
          </a:p>
          <a:p>
            <a:r>
              <a:rPr lang="en-US" sz="1867" b="1" dirty="0"/>
              <a:t>    </a:t>
            </a:r>
            <a:r>
              <a:rPr lang="en-US" sz="4267" b="1" dirty="0"/>
              <a:t>-  How do we make it more Effective?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      Performance measurement, data analysis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67" b="1" dirty="0"/>
              <a:t> </a:t>
            </a:r>
            <a:r>
              <a:rPr lang="en-US" sz="4267" b="1" dirty="0"/>
              <a:t>-  How do we make it more Transparent?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      Records keeping, archiving, strategy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267" b="1" dirty="0"/>
              <a:t>-  How do we make it more Accessible?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      Plain language, transcription, multi-lingual, multi-platform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928" y="76200"/>
            <a:ext cx="12060072" cy="6125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b="1" dirty="0"/>
              <a:t>Directives </a:t>
            </a:r>
            <a:r>
              <a:rPr lang="en-US" sz="4267" b="1" dirty="0" err="1"/>
              <a:t>SocialGov</a:t>
            </a:r>
            <a:r>
              <a:rPr lang="en-US" sz="4267" b="1" dirty="0"/>
              <a:t> Commonly Adheres to :</a:t>
            </a:r>
            <a:endParaRPr lang="en-US" sz="1867" b="1" dirty="0"/>
          </a:p>
          <a:p>
            <a:endParaRPr lang="en-US" sz="1867" b="1" dirty="0"/>
          </a:p>
          <a:p>
            <a:pPr marL="457189" indent="-457189">
              <a:buFont typeface="Arial" charset="0"/>
              <a:buChar char="•"/>
            </a:pPr>
            <a:r>
              <a:rPr lang="en-US" sz="3200" dirty="0"/>
              <a:t>OMB </a:t>
            </a:r>
            <a:r>
              <a:rPr lang="fi-FI" sz="3200" dirty="0" err="1"/>
              <a:t>Guidance</a:t>
            </a:r>
            <a:r>
              <a:rPr lang="fi-FI" sz="3200" dirty="0"/>
              <a:t> for </a:t>
            </a:r>
            <a:r>
              <a:rPr lang="fi-FI" sz="3200" dirty="0" err="1"/>
              <a:t>Agency</a:t>
            </a:r>
            <a:r>
              <a:rPr lang="fi-FI" sz="3200" dirty="0"/>
              <a:t> </a:t>
            </a:r>
            <a:r>
              <a:rPr lang="fi-FI" sz="3200" dirty="0" err="1"/>
              <a:t>Use</a:t>
            </a:r>
            <a:r>
              <a:rPr lang="fi-FI" sz="3200" dirty="0"/>
              <a:t> of Third-Party </a:t>
            </a:r>
            <a:r>
              <a:rPr lang="fi-FI" sz="3200" dirty="0" err="1"/>
              <a:t>Websites</a:t>
            </a:r>
            <a:r>
              <a:rPr lang="fi-FI" sz="3200" dirty="0"/>
              <a:t>/ Applications</a:t>
            </a:r>
          </a:p>
          <a:p>
            <a:pPr marL="457189" indent="-457189">
              <a:buFont typeface="Arial" charset="0"/>
              <a:buChar char="•"/>
            </a:pPr>
            <a:r>
              <a:rPr lang="en-US" sz="3200" dirty="0"/>
              <a:t>Federal Records Act</a:t>
            </a:r>
          </a:p>
          <a:p>
            <a:pPr marL="457189" indent="-457189">
              <a:buFont typeface="Arial" charset="0"/>
              <a:buChar char="•"/>
            </a:pPr>
            <a:r>
              <a:rPr lang="en-US" sz="3200" dirty="0"/>
              <a:t>Freedom of Information Act</a:t>
            </a:r>
          </a:p>
          <a:p>
            <a:pPr marL="457189" indent="-457189">
              <a:buFont typeface="Arial" charset="0"/>
              <a:buChar char="•"/>
            </a:pPr>
            <a:r>
              <a:rPr lang="en-US" sz="3200" dirty="0"/>
              <a:t>Americans with Disabilities Act</a:t>
            </a:r>
          </a:p>
          <a:p>
            <a:pPr marL="457189" indent="-457189">
              <a:buFont typeface="Arial" charset="0"/>
              <a:buChar char="•"/>
            </a:pPr>
            <a:endParaRPr lang="en-US" sz="3200" dirty="0"/>
          </a:p>
          <a:p>
            <a:r>
              <a:rPr lang="en-US" sz="4267" dirty="0"/>
              <a:t>Through inter-agency training, resource and toolkit development, guidance and consulting, the </a:t>
            </a:r>
            <a:r>
              <a:rPr lang="en-US" sz="4267" dirty="0" err="1"/>
              <a:t>SocialGov</a:t>
            </a:r>
            <a:r>
              <a:rPr lang="en-US" sz="4267" dirty="0"/>
              <a:t> program helps agencies in their individual efforts to comply with existing rules and regulations.</a:t>
            </a:r>
            <a:endParaRPr lang="fi-FI" sz="426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howto.gov/wp-content/blogs.dir/23/files/2013/03/AskFaf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-8180"/>
            <a:ext cx="5181600" cy="6858000"/>
          </a:xfrm>
          <a:prstGeom prst="rect">
            <a:avLst/>
          </a:prstGeom>
          <a:noFill/>
        </p:spPr>
      </p:pic>
      <p:pic>
        <p:nvPicPr>
          <p:cNvPr id="35844" name="Picture 4" descr="http://pbs.twimg.com/media/A31RnigCUAAGgYG.jpg"/>
          <p:cNvPicPr>
            <a:picLocks noChangeAspect="1" noChangeArrowheads="1"/>
          </p:cNvPicPr>
          <p:nvPr/>
        </p:nvPicPr>
        <p:blipFill rotWithShape="1">
          <a:blip r:embed="rId4" cstate="print"/>
          <a:srcRect l="39166" t="20391" r="15000" b="10853"/>
          <a:stretch/>
        </p:blipFill>
        <p:spPr bwMode="auto">
          <a:xfrm>
            <a:off x="1" y="-58980"/>
            <a:ext cx="7010399" cy="690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92179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" y="766482"/>
            <a:ext cx="12192813" cy="54104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282" y="446043"/>
            <a:ext cx="1144344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rebuchet MS" charset="0"/>
                <a:ea typeface="Trebuchet MS" charset="0"/>
                <a:cs typeface="Trebuchet MS" charset="0"/>
              </a:rPr>
              <a:t>Confirm </a:t>
            </a:r>
            <a:r>
              <a:rPr lang="en-US" sz="3200" b="1" dirty="0">
                <a:latin typeface="Trebuchet MS" charset="0"/>
                <a:ea typeface="Trebuchet MS" charset="0"/>
                <a:cs typeface="Trebuchet MS" charset="0"/>
              </a:rPr>
              <a:t>and Verify Changes to </a:t>
            </a:r>
            <a:r>
              <a:rPr lang="en-US" sz="3200" b="1" dirty="0" smtClean="0">
                <a:latin typeface="Trebuchet MS" charset="0"/>
                <a:ea typeface="Trebuchet MS" charset="0"/>
                <a:cs typeface="Trebuchet MS" charset="0"/>
              </a:rPr>
              <a:t>Access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Review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account </a:t>
            </a: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holders.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Confirm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verification of login </a:t>
            </a: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status.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Confirm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changes and updates of passwords</a:t>
            </a: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3200" b="1" dirty="0" smtClean="0">
                <a:latin typeface="Trebuchet MS" charset="0"/>
                <a:ea typeface="Trebuchet MS" charset="0"/>
                <a:cs typeface="Trebuchet MS" charset="0"/>
              </a:rPr>
              <a:t>Conduct </a:t>
            </a:r>
            <a:r>
              <a:rPr lang="en-US" sz="3200" b="1" dirty="0">
                <a:latin typeface="Trebuchet MS" charset="0"/>
                <a:ea typeface="Trebuchet MS" charset="0"/>
                <a:cs typeface="Trebuchet MS" charset="0"/>
              </a:rPr>
              <a:t>a review of lessons learned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What type of response worked well?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Why did this work so well?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What did not work?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What unforeseen events occurred?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What changes will lead to a better response?</a:t>
            </a:r>
          </a:p>
          <a:p>
            <a:endParaRPr lang="en-US" sz="3200" b="1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3200" b="1" dirty="0" smtClean="0">
                <a:latin typeface="Trebuchet MS" charset="0"/>
                <a:ea typeface="Trebuchet MS" charset="0"/>
                <a:cs typeface="Trebuchet MS" charset="0"/>
              </a:rPr>
              <a:t>Apply </a:t>
            </a:r>
            <a:r>
              <a:rPr lang="en-US" sz="3200" b="1" dirty="0">
                <a:latin typeface="Trebuchet MS" charset="0"/>
                <a:ea typeface="Trebuchet MS" charset="0"/>
                <a:cs typeface="Trebuchet MS" charset="0"/>
              </a:rPr>
              <a:t>data and analysis of outcomes to improving your program</a:t>
            </a:r>
          </a:p>
          <a:p>
            <a:r>
              <a:rPr lang="en-US" sz="320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sz="3200" dirty="0" smtClean="0">
                <a:latin typeface="Trebuchet MS" charset="0"/>
                <a:ea typeface="Trebuchet MS" charset="0"/>
                <a:cs typeface="Trebuchet MS" charset="0"/>
              </a:rPr>
            </a:b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940"/>
            <a:ext cx="12245788" cy="91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938" y="1301262"/>
            <a:ext cx="7069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(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umbrella term referring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internet-based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that permit users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share, re-purpose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publish informational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websites require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to affirmatively join,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 require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to create a uniquely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identifiable profile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include, but are not limited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to, Facebook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Twitter, LinkedIn, Wikis,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Google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4938" y="572379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Jodi Cramer, Erica Dornburg &amp; Nancy </a:t>
            </a:r>
            <a:r>
              <a:rPr lang="en-US" sz="1000" dirty="0" err="1" smtClean="0"/>
              <a:t>Eyl</a:t>
            </a:r>
            <a:r>
              <a:rPr lang="en-US" sz="1000" dirty="0" smtClean="0"/>
              <a:t>, </a:t>
            </a:r>
            <a:r>
              <a:rPr lang="en-US" sz="1000" i="1" dirty="0" smtClean="0"/>
              <a:t>Government Ethics and the Use of Social Media</a:t>
            </a:r>
            <a:r>
              <a:rPr lang="en-US" sz="1000" dirty="0" smtClean="0"/>
              <a:t>,</a:t>
            </a:r>
          </a:p>
          <a:p>
            <a:r>
              <a:rPr lang="en-US" sz="1000" dirty="0" smtClean="0"/>
              <a:t>2014 Office of Government Ethics Conference</a:t>
            </a:r>
            <a:r>
              <a:rPr lang="en-US" sz="1000" dirty="0"/>
              <a:t>, available at </a:t>
            </a:r>
            <a:r>
              <a:rPr lang="en-US" sz="1000" dirty="0">
                <a:hlinkClick r:id="rId2"/>
              </a:rPr>
              <a:t>http://www.oge.gov/Education/National-Government-Ethics-Conference/National-Government-Ethics-Summit/Sessions/Forum-1/Government-Ethics-and-the-Use-of-Social-Media</a:t>
            </a:r>
            <a:r>
              <a:rPr lang="en-US" sz="1000" dirty="0" smtClean="0">
                <a:hlinkClick r:id="rId2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8" y="-147436"/>
            <a:ext cx="12468412" cy="83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2" y="-107576"/>
            <a:ext cx="12290612" cy="7224722"/>
          </a:xfrm>
        </p:spPr>
      </p:pic>
    </p:spTree>
    <p:extLst>
      <p:ext uri="{BB962C8B-B14F-4D97-AF65-F5344CB8AC3E}">
        <p14:creationId xmlns:p14="http://schemas.microsoft.com/office/powerpoint/2010/main" val="16330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162"/>
            <a:ext cx="12192000" cy="7489162"/>
          </a:xfrm>
        </p:spPr>
      </p:pic>
    </p:spTree>
    <p:extLst>
      <p:ext uri="{BB962C8B-B14F-4D97-AF65-F5344CB8AC3E}">
        <p14:creationId xmlns:p14="http://schemas.microsoft.com/office/powerpoint/2010/main" val="6886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77" y="2232214"/>
            <a:ext cx="11914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“the most</a:t>
            </a:r>
            <a:r>
              <a:rPr lang="en-US" sz="4400" b="1" dirty="0"/>
              <a:t> important social media advancement in the U.S. government in four </a:t>
            </a:r>
            <a:r>
              <a:rPr lang="en-US" sz="4400" b="1" dirty="0" smtClean="0"/>
              <a:t>years</a:t>
            </a:r>
            <a:r>
              <a:rPr lang="is-IS" sz="4400" b="1" dirty="0" smtClean="0"/>
              <a:t>…</a:t>
            </a:r>
            <a:r>
              <a:rPr lang="en-US" sz="4400" b="1" dirty="0" smtClean="0"/>
              <a:t>”</a:t>
            </a:r>
          </a:p>
          <a:p>
            <a:pPr algn="r"/>
            <a:r>
              <a:rPr lang="en-US" sz="2400" b="1" dirty="0" smtClean="0"/>
              <a:t>- </a:t>
            </a:r>
            <a:r>
              <a:rPr lang="en-US" sz="2400" b="1" dirty="0" err="1" smtClean="0"/>
              <a:t>ProgrammableWeb</a:t>
            </a: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342" y="2779076"/>
            <a:ext cx="99642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“the </a:t>
            </a:r>
            <a:r>
              <a:rPr lang="en-US" sz="4400" b="1" dirty="0"/>
              <a:t>biggest social media initiative </a:t>
            </a:r>
            <a:r>
              <a:rPr lang="en-US" sz="4400" b="1" dirty="0" smtClean="0"/>
              <a:t>ever” </a:t>
            </a:r>
          </a:p>
          <a:p>
            <a:pPr marL="285750" indent="-285750" algn="r">
              <a:buFontTx/>
              <a:buChar char="-"/>
            </a:pPr>
            <a:r>
              <a:rPr lang="en-US" sz="2400" b="1" dirty="0" smtClean="0"/>
              <a:t>TechCrunch reporter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05" y="2823448"/>
            <a:ext cx="117930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“evolutionary </a:t>
            </a:r>
            <a:r>
              <a:rPr lang="en-US" sz="4400" b="1" dirty="0"/>
              <a:t>step forward in open </a:t>
            </a:r>
            <a:r>
              <a:rPr lang="en-US" sz="4400" b="1" dirty="0" smtClean="0"/>
              <a:t>government”</a:t>
            </a:r>
          </a:p>
          <a:p>
            <a:pPr algn="r"/>
            <a:r>
              <a:rPr lang="en-US" sz="2400" b="1" dirty="0" smtClean="0"/>
              <a:t>- Harvard </a:t>
            </a:r>
            <a:r>
              <a:rPr lang="en-US" sz="2400" b="1" dirty="0"/>
              <a:t>National Security Fellow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76" y="-1842246"/>
            <a:ext cx="12388476" cy="92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457">
            <a:off x="499788" y="-949465"/>
            <a:ext cx="11806668" cy="103185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907" y="389966"/>
            <a:ext cx="109996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U.S. Digital Registry API uses in discussion:</a:t>
            </a:r>
          </a:p>
          <a:p>
            <a:endParaRPr lang="en-US" sz="2400" b="1" dirty="0"/>
          </a:p>
          <a:p>
            <a:pPr marL="342900" indent="-342900">
              <a:buFont typeface="Arial" charset="0"/>
              <a:buChar char="•"/>
            </a:pPr>
            <a:r>
              <a:rPr lang="en-US" sz="4400" dirty="0" smtClean="0"/>
              <a:t>Shared </a:t>
            </a:r>
            <a:r>
              <a:rPr lang="en-US" sz="4400" b="1" dirty="0" smtClean="0"/>
              <a:t>Records and Archiving </a:t>
            </a:r>
            <a:r>
              <a:rPr lang="en-US" sz="4400" dirty="0" smtClean="0"/>
              <a:t>of all engagement across the federal government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400" dirty="0" smtClean="0"/>
              <a:t>Shared </a:t>
            </a:r>
            <a:r>
              <a:rPr lang="en-US" sz="4400" b="1" dirty="0" smtClean="0"/>
              <a:t>Analytics</a:t>
            </a:r>
            <a:r>
              <a:rPr lang="en-US" sz="4400" dirty="0" smtClean="0"/>
              <a:t> of all engagement across the federal government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400" dirty="0" smtClean="0"/>
              <a:t>Integrated management platforms for niche services, like </a:t>
            </a:r>
            <a:r>
              <a:rPr lang="en-US" sz="4400" b="1" dirty="0" smtClean="0"/>
              <a:t>Emergency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7200" y="1796951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</a:t>
            </a:r>
            <a:endParaRPr lang="en-US" sz="6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7200" y="1796951"/>
            <a:ext cx="83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 new technology does not add or subtract from something. It changes everything.”</a:t>
            </a:r>
          </a:p>
          <a:p>
            <a:pPr algn="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-Neil Postman, </a:t>
            </a:r>
            <a:r>
              <a:rPr lang="en-US" sz="3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Technopoly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(1992)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Official Use of Social 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05000"/>
            <a:ext cx="4937760" cy="40555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Standards of Ethical Conduct </a:t>
            </a:r>
            <a:r>
              <a:rPr lang="en-US" dirty="0"/>
              <a:t>(including</a:t>
            </a:r>
            <a:r>
              <a:rPr lang="en-US" dirty="0" smtClean="0"/>
              <a:t>):</a:t>
            </a:r>
          </a:p>
          <a:p>
            <a:r>
              <a:rPr lang="en-US" dirty="0" smtClean="0"/>
              <a:t>-</a:t>
            </a:r>
            <a:r>
              <a:rPr lang="en-US" dirty="0"/>
              <a:t>Impartial Treatment of </a:t>
            </a:r>
            <a:r>
              <a:rPr lang="en-US" dirty="0" smtClean="0"/>
              <a:t>Vendors &amp; Users</a:t>
            </a:r>
            <a:endParaRPr lang="en-US" dirty="0"/>
          </a:p>
          <a:p>
            <a:r>
              <a:rPr lang="en-US" dirty="0" smtClean="0"/>
              <a:t>-Endorsement</a:t>
            </a:r>
          </a:p>
          <a:p>
            <a:r>
              <a:rPr lang="en-US" dirty="0" smtClean="0"/>
              <a:t>-Unauthorized Use</a:t>
            </a:r>
          </a:p>
          <a:p>
            <a:r>
              <a:rPr lang="en-US" dirty="0" smtClean="0"/>
              <a:t>Records-Keeping</a:t>
            </a:r>
          </a:p>
          <a:p>
            <a:r>
              <a:rPr lang="en-US" dirty="0" smtClean="0"/>
              <a:t>Appropriations</a:t>
            </a:r>
          </a:p>
          <a:p>
            <a:r>
              <a:rPr lang="en-US" dirty="0" smtClean="0"/>
              <a:t>Contracts &amp; Terms of Service</a:t>
            </a:r>
          </a:p>
          <a:p>
            <a:r>
              <a:rPr lang="en-US" dirty="0" smtClean="0"/>
              <a:t>Paperwork Reduction Act</a:t>
            </a:r>
          </a:p>
          <a:p>
            <a:r>
              <a:rPr lang="en-US" dirty="0" smtClean="0"/>
              <a:t>Federal Advisory Committee Act</a:t>
            </a:r>
          </a:p>
          <a:p>
            <a:r>
              <a:rPr lang="en-US" dirty="0" smtClean="0"/>
              <a:t>Rehabilitation Act, 508 Accessibility Standards</a:t>
            </a:r>
          </a:p>
          <a:p>
            <a:r>
              <a:rPr lang="en-US" dirty="0" smtClean="0"/>
              <a:t>Information Quality Act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96794"/>
            <a:ext cx="4937760" cy="4055534"/>
          </a:xfrm>
        </p:spPr>
        <p:txBody>
          <a:bodyPr>
            <a:normAutofit/>
          </a:bodyPr>
          <a:lstStyle/>
          <a:p>
            <a:r>
              <a:rPr lang="en-US" sz="1700" dirty="0"/>
              <a:t>Security </a:t>
            </a:r>
          </a:p>
          <a:p>
            <a:r>
              <a:rPr lang="en-US" sz="1700" dirty="0"/>
              <a:t>Information </a:t>
            </a:r>
            <a:r>
              <a:rPr lang="en-US" sz="1700" dirty="0" smtClean="0"/>
              <a:t>Protection (</a:t>
            </a:r>
            <a:r>
              <a:rPr lang="en-US" sz="1700" dirty="0"/>
              <a:t>confidential/nonpublic</a:t>
            </a:r>
            <a:r>
              <a:rPr lang="en-US" sz="1700" dirty="0" smtClean="0"/>
              <a:t>)</a:t>
            </a:r>
            <a:endParaRPr lang="en-US" sz="1700" dirty="0"/>
          </a:p>
          <a:p>
            <a:r>
              <a:rPr lang="en-US" sz="1700" dirty="0"/>
              <a:t>Constitutional Issues </a:t>
            </a:r>
            <a:r>
              <a:rPr lang="en-US" sz="1700" dirty="0" smtClean="0"/>
              <a:t>(First </a:t>
            </a:r>
            <a:r>
              <a:rPr lang="en-US" sz="1700" dirty="0"/>
              <a:t>A</a:t>
            </a:r>
            <a:r>
              <a:rPr lang="en-US" sz="1700" dirty="0" smtClean="0"/>
              <a:t>mendment)</a:t>
            </a:r>
          </a:p>
          <a:p>
            <a:r>
              <a:rPr lang="en-US" sz="1700" dirty="0" smtClean="0"/>
              <a:t>Privacy </a:t>
            </a:r>
            <a:r>
              <a:rPr lang="en-US" sz="1700" dirty="0"/>
              <a:t>&amp; Privacy Act</a:t>
            </a:r>
          </a:p>
          <a:p>
            <a:r>
              <a:rPr lang="en-US" sz="1700" dirty="0"/>
              <a:t>Hatch </a:t>
            </a:r>
            <a:r>
              <a:rPr lang="en-US" sz="1700" dirty="0" smtClean="0"/>
              <a:t>Act</a:t>
            </a:r>
          </a:p>
          <a:p>
            <a:r>
              <a:rPr lang="en-US" sz="1700" dirty="0" smtClean="0"/>
              <a:t>Anti-Lobbying Act</a:t>
            </a:r>
            <a:endParaRPr lang="en-US" sz="1700" dirty="0"/>
          </a:p>
          <a:p>
            <a:r>
              <a:rPr lang="en-US" sz="1700" dirty="0"/>
              <a:t>Agency </a:t>
            </a:r>
            <a:r>
              <a:rPr lang="en-US" sz="1700" dirty="0" smtClean="0"/>
              <a:t>Non-Endorsement</a:t>
            </a:r>
          </a:p>
          <a:p>
            <a:r>
              <a:rPr lang="en-US" sz="1700" dirty="0" smtClean="0"/>
              <a:t>Branding &amp; Public Relations </a:t>
            </a:r>
            <a:endParaRPr lang="en-US" sz="1700" dirty="0"/>
          </a:p>
          <a:p>
            <a:r>
              <a:rPr lang="en-US" sz="1700" dirty="0" smtClean="0"/>
              <a:t>Intellectual Property</a:t>
            </a:r>
          </a:p>
          <a:p>
            <a:r>
              <a:rPr lang="en-US" sz="1700" dirty="0" smtClean="0"/>
              <a:t>Lifecycle &amp; Decommissioning Accounts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666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Personal Use of Social Media</a:t>
            </a:r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1169670" y="1887009"/>
            <a:ext cx="4937760" cy="33782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Standards of Ethical Conduct (including):</a:t>
            </a:r>
          </a:p>
          <a:p>
            <a:r>
              <a:rPr lang="en-US" dirty="0" smtClean="0"/>
              <a:t>-Attribution</a:t>
            </a:r>
          </a:p>
          <a:p>
            <a:r>
              <a:rPr lang="en-US" dirty="0" smtClean="0"/>
              <a:t>-Fundraising</a:t>
            </a:r>
          </a:p>
          <a:p>
            <a:r>
              <a:rPr lang="en-US" dirty="0" smtClean="0"/>
              <a:t>-Endorsement</a:t>
            </a:r>
          </a:p>
          <a:p>
            <a:r>
              <a:rPr lang="en-US" dirty="0" smtClean="0"/>
              <a:t>-On-duty Use (Limited &amp; Acceptable Use)</a:t>
            </a:r>
          </a:p>
          <a:p>
            <a:r>
              <a:rPr lang="en-US" dirty="0" smtClean="0"/>
              <a:t>Brand-Protection/Dilution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/>
              <a:t>Occupational Rules (Bar, Medical,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endParaRPr lang="en-US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398895" y="1916643"/>
            <a:ext cx="4937760" cy="33782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69900" y="1887009"/>
            <a:ext cx="49695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Constitutional Issues (First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Amendment)</a:t>
            </a:r>
          </a:p>
          <a:p>
            <a:endParaRPr lang="en-US" sz="2000" dirty="0" smtClean="0"/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Protection (confidential/nonpublic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Discipline based on evidence of misconduct related to the efficiency of the service: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Shannon v. 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2014 MSPB Lexis 3593 (2014)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Counsel v. Lewis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2014 MSPB Lexis 	3134 (2014)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Hunter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v.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2011 MSPB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Lexis 3159 (2011)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Vidal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v. Army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2011 MSPB Lexis 4788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 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9665" y="2261062"/>
            <a:ext cx="79605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Social Media Policies &amp; Best Practices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Social Media in Ethics Training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Application of the Standards of Conduct to Typical Social Media Use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Social Media Policies &amp; Best Practices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2086495"/>
            <a:ext cx="5544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social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edia policies for official accounts: Ethics, Compliance, Pub. Rel., etc.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whether to update “limited use” policies to address personal social media on Gov. time/property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adding a social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edia “disclaimer” to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ites: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“This is an Official U.S. Government Account”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OGE to determine whether a policy needs to be incorporated into a Supplemental Regulation. See OGE LA-11-07.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2095499"/>
            <a:ext cx="4076700" cy="35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46967" y="5702529"/>
            <a:ext cx="2661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Retrieved from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www.mcnc.org/policies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Social Media in Ethics Training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6691" y="2179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9892" y="1867397"/>
            <a:ext cx="4512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2014: 360,000 employees in the Federal workforce were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millennials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Largest growing sector of workforce</a:t>
            </a:r>
          </a:p>
          <a:p>
            <a:pPr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media ethics questions likely to become more prevalent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 expectations during IEO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distinction between official and private identities and responsibilities </a:t>
            </a:r>
          </a:p>
          <a:p>
            <a:pPr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head off: “ounce of prevention worth a pound of cure”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7953" t="37457" r="56960" b="13716"/>
          <a:stretch/>
        </p:blipFill>
        <p:spPr bwMode="auto">
          <a:xfrm>
            <a:off x="952875" y="1967515"/>
            <a:ext cx="2481075" cy="3444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875" y="5563905"/>
            <a:ext cx="28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OPM</a:t>
            </a:r>
            <a:r>
              <a:rPr lang="en-US" sz="1000" i="1" dirty="0" smtClean="0"/>
              <a:t>, Millennials: Finding Opportunity in Federal Service</a:t>
            </a:r>
            <a:r>
              <a:rPr lang="en-US" sz="1000" dirty="0"/>
              <a:t>, </a:t>
            </a:r>
            <a:r>
              <a:rPr lang="en-US" sz="1000" dirty="0" smtClean="0"/>
              <a:t>available </a:t>
            </a:r>
            <a:r>
              <a:rPr lang="en-US" sz="1000" dirty="0"/>
              <a:t>at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www.fedview.opm.gov/2014FILES/FEVS_MillennialsReport.pdf</a:t>
            </a:r>
            <a:r>
              <a:rPr lang="en-US" sz="1000" dirty="0" smtClean="0"/>
              <a:t>  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4475" y="5563905"/>
            <a:ext cx="25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http://www.pewresearch.org/fact-tank/2015/05/11/millennials-surpass-gen-xers-as-the-largest-generation-in-u-s-labor-force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r="3778" b="32825"/>
          <a:stretch/>
        </p:blipFill>
        <p:spPr bwMode="auto">
          <a:xfrm>
            <a:off x="3620639" y="1852619"/>
            <a:ext cx="2308861" cy="332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How the Standards of Conduct 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pply to Social Media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676" y="1857376"/>
            <a:ext cx="57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LA-15-03: Standards of Ethical Conduct as Applied to Social Media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Tools, Same Rules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Reinforces that SOC apply to Personal SM Conduct (not exempt; not held to different standards)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SOC/SM Framework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Addresses important code sections and sets out guidance, factors for analysis, and presumptions.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Attribution, Authorization &amp; Accountability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9" y="1866901"/>
            <a:ext cx="3161322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Government Social Media Accounts &amp; Personal Use on Gov. Time</a:t>
            </a:r>
            <a:endParaRPr lang="en-US" dirty="0"/>
          </a:p>
        </p:txBody>
      </p:sp>
      <p:pic>
        <p:nvPicPr>
          <p:cNvPr id="8194" name="Picture 2" descr="http://a.abcnews.go.com/images/US/EPA_TWEET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78" y="2078037"/>
            <a:ext cx="4724400" cy="354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28437" y="1964537"/>
            <a:ext cx="4117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fficial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accounts are for official purposes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duty to protect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conserve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property and shall not use such property, or allow its use,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other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authorized purposes.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mployees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shall use official time in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honest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 to perform official duties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may use computers and agency time for unofficial but authorized purposes if permitted under agency policy.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C.F.R. §§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2635.704–705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35193" y="2784764"/>
            <a:ext cx="507076" cy="241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25491" y="3025833"/>
            <a:ext cx="1097280" cy="2826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25491" y="4488873"/>
            <a:ext cx="822960" cy="1163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74515" y="4488873"/>
            <a:ext cx="589973" cy="5237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49935" y="5145578"/>
            <a:ext cx="872836" cy="831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71957" y="5145577"/>
            <a:ext cx="872836" cy="831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4371" y="3590607"/>
            <a:ext cx="1203960" cy="241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to Government Title or Position on Personal Account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8" y="2064054"/>
            <a:ext cx="2737338" cy="353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762" y="2558561"/>
            <a:ext cx="3121269" cy="2062103"/>
          </a:xfrm>
          <a:prstGeom prst="rect">
            <a:avLst/>
          </a:prstGeom>
          <a:ln>
            <a:solidFill>
              <a:srgbClr val="06179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Attorney at Federal Energy Regulatory Commission 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MT Law School, MT Undergrad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Lives in Arlington, VA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Helena, MT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Married to John Smith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51031" y="2558561"/>
            <a:ext cx="852854" cy="861647"/>
          </a:xfrm>
          <a:prstGeom prst="line">
            <a:avLst/>
          </a:prstGeom>
          <a:ln w="19050">
            <a:solidFill>
              <a:srgbClr val="061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51031" y="3692771"/>
            <a:ext cx="852854" cy="927893"/>
          </a:xfrm>
          <a:prstGeom prst="line">
            <a:avLst/>
          </a:prstGeom>
          <a:ln w="19050">
            <a:solidFill>
              <a:srgbClr val="061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19346" y="4672692"/>
            <a:ext cx="1573823" cy="567524"/>
          </a:xfrm>
          <a:prstGeom prst="rect">
            <a:avLst/>
          </a:prstGeom>
          <a:noFill/>
          <a:ln>
            <a:solidFill>
              <a:srgbClr val="061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07214" y="4280276"/>
            <a:ext cx="3121269" cy="1323439"/>
          </a:xfrm>
          <a:prstGeom prst="rect">
            <a:avLst/>
          </a:prstGeom>
          <a:ln>
            <a:solidFill>
              <a:srgbClr val="06179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Just read the newest         	case on Electricity Rate Regulation. As a Lead Attorney at FERC, I know that this isn’t going to change our policy on X.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AutoShape 4" descr="data:image/png;base64,iVBORw0KGgoAAAANSUhEUgAAAN8AAADiCAMAAAD5w+JtAAAAe1BMVEX///8AAAA2Njb4+PilpaX09PRycnLj4+OJiYnZ2dkvLy/Pz8/7+/uGhobp6elRUVEZGRmrq6tGRka9vb3u7u5qamqRkZEdHR3Kyso+Pj5dXV1iYmJ/f3/c3NzLy8u0tLScnJx4eHgoKChVVVUODg4LCwsjIyNCQkI6OjrqIV7sAAAHWElEQVR4nO2d61riMBRFW5A7chMFbwOIqO//hCOiUtqk2UlOck79sv6ODl3S5rJzkmZZHHqbbXfxcsjzfDXc9+frdqTPjcHk6jGv0Loe/QnHznxalTvx9vTMfXW+LPsrnd0X+xvuK/ShfV0r98X9P+6rdGZutjvysOS+UCcm2ueuwpz7Wh24ge0+ue1wX64tfRu9PB8OuC/YirGiwzOw5r5mGxbWennenHa07aLXoG/wwUkvz0fcF47x5KiX5z3uS0cAe3UVHw0Ycffc9fK8y331ZmY+frn44bZlv15B+B3qdXceEX6H2o9byogeqI289fIHboc6XHv2IoK/wGcCvfyW20KP+8ilyIRbQ0f7QOJ3xe2hw2rKrmfB7aGjS+Mn9gYl0pN6gw6o/IS2oB4ToxLcJmqoHr88l5kWvpD5yZwlkenJzLOXdH533C4qyJpPoZNAQr8pt4sKotHZEZEjtL/ut/7jfgTZxA8inz+SyfuJHbeLijad35bbRQmdn8jxSzYk85O51EmTLh2RGdKTzf9W3CZqvNcefhDZfH5CEw9KbV7oHkCZ03eyEcye20PHmCahkHp7Ztkdhd6r1NuTqAW95raogSIilFwEQzCHEJm9/LLz9pO6uHLCOyQUGQ0W8ByECh16FnCrjfxBfgmh1x0q/e484pGjicyVKly56g3ljlwucJxHzCT37Bc4DWMODdpsdevg1yA9hzLQVWNuzhMbO72pzMishkHLQq8J/V6ZMdyMDuWPWpSM3rEvb8x9oc5szIlMV/aEyITBcNewZlPBaPeqkXufN67VVNJe9xdlx9bjpvlfXYHJYNPv3k4Xi8Xj7dN21Gtum1LLOPujYgnhTO6w3hyh1RfX9pAsPRS4lvWc+u+rKjOVJEhXmnxG0EarbQC9PH/i1vqBsHLwAiELnYSFrSVE1PlM3oL5HSR0E34LDvUISHxdokAc9loK4IQlL5hrmUI1nWdYN5MR1iRrYdysM/E7jAGEbUN1+z6GXj7kOj+MYrc7AtN2Ad+jNHBYNnQ6L9M6wLA+QbhdBWATW69HVawLEnkJpk23GRVjFrcRxc9OpKIVM6/YRdeLmleEySNMRGtEww+q1UTKK8j2cVgTpRHt6JbzIhBhrXccZ1Ct5iV8XhEiysUJ3ohSrzPYEjj0tSxLCkDQvCJclIsT8JhXwiM0PAgW+kbKI0ysQg216Rf53AhUph0vjzARZA8P3fFR/gQYaseIcnHIQ98Jt1EJ4tA3eh5h4kDbiO65fSosKPOKHbeNgkc6PUlN5xmyRpQrjzBBFPry5REmSPKKTpRFPjco8oqQ9RG+tPwLuHnzCBPeeQVPlIvjmVfw5hEfwM945RXIoHpqs5HKjivk4fDIK5A8ojUJN6ufZ0jNs3tegXwzPein3LiCpi0r10YUySPWWTukH5TYOdZXIKVln1cQ1g8aHDrlFcig+tg6B/aDEvOtvR5SH/E1RQntB40wrPMK5MFudaL4QYv9tnlF/WtBT5wa5vB+S+Ri7FbOkDzi+08W3g869ujDRm8H/Ic/q+ER/KDGwKJIDSkt+z3GK4YfNMzvo3pIl3P+a0Xxy3bAj4P1Fcjd/n4eE8Xxg4pNobyiA7RWxXQ1kl8H2UaC5BXIdKDY20Tyg2Iu4PgtZL/GxWghlh80GTXuB0FGe5fBajQ/eERcg8NoPZ4ftMJam1e4zLYi+oEzUi1LIMpdlQd6Mf3GWKKgAzmBvPLbMf2gb+BVl1cgXWh1ohXVD2pENXmF49Mb1w9qAZWb6pDWV/WLkf1c8wooylV9Xmw/+xHIEWT0M1QueUf3g0LfUl7RBprOV3XDG99vCRRzlPaDIHmEpuOM7wcNQy7yCuQoNt3skcHPcgZul0dI8IOu+HcagPw19BMPFj+oEf2ur4DyCP0n8fhBoe9XXoFM/Gc1E38mvw7Q4h8m4DddF9ww+UG33R77sdpCIS4/KPQdIcO5+kIvNj+kEe0Cq8uG4JvPD+i2XzPjbrB7w4cw+gHDLuNb0d5MC0+cfuYdGcZMwngsNadfNjHcfjNTFYF54ZfVzzRt7RrG4lvzJ/D6GWKHdX2miJwOxOxX28EdA4elfnwGbfTh9qsZgJ1m5D1dmd4LVPjE7qdd8Xr7bhs76uATPF2N309TX7E4Twp2qn8HCw/5/dRt5EVpr2Ioh54WIMBPNUMvVRtUBuNwNYIEv2p9RaXffr68TLxwW4Rftrv4xZViwroszvhb+P8sw+8ir7hXxw3nodqjxeYsIX6FydJOd/WDU1c5tSrZluKXDU7d3ENtFczzyLbSUIyf09U3yy8EyS/5JT8+kl/yS358JL/kl/z4SH7JL/nxkfySX/LjI/klv+THR/JLfsmPj+TXbL8xcoqXGwGP8rYg3GusIr80R0OwI/dn/G9vPBLsUHrCE1q9CHXCpIjXp37yL4we02vjFIR5x2iEl62ghOgiGN9LWaFD/wiK6Nt/6RAf8zqT0bUXuKE8JvNaRs93yeBuQXHU8rC78T81+Jf/y6CISOVjan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93" y="4363702"/>
            <a:ext cx="408475" cy="4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6893169" y="4280276"/>
            <a:ext cx="1014045" cy="392415"/>
          </a:xfrm>
          <a:prstGeom prst="line">
            <a:avLst/>
          </a:prstGeom>
          <a:ln w="19050">
            <a:solidFill>
              <a:srgbClr val="061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3169" y="5240216"/>
            <a:ext cx="1014045" cy="363499"/>
          </a:xfrm>
          <a:prstGeom prst="line">
            <a:avLst/>
          </a:prstGeom>
          <a:ln w="19050">
            <a:solidFill>
              <a:srgbClr val="061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04" y="2575414"/>
            <a:ext cx="408475" cy="4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683918" y="3420208"/>
            <a:ext cx="553915" cy="272561"/>
          </a:xfrm>
          <a:prstGeom prst="rect">
            <a:avLst/>
          </a:prstGeom>
          <a:noFill/>
          <a:ln>
            <a:solidFill>
              <a:srgbClr val="061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9762" y="4914133"/>
            <a:ext cx="337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An employee does </a:t>
            </a:r>
            <a:r>
              <a:rPr lang="en-US" sz="1200" i="1" dirty="0" smtClean="0"/>
              <a:t>not . . . create </a:t>
            </a:r>
            <a:r>
              <a:rPr lang="en-US" sz="1200" i="1" dirty="0"/>
              <a:t>the appearance of government sanction merely by identifying his or her official title or position in an area of the personal social media account designated for biographical information. </a:t>
            </a:r>
            <a:r>
              <a:rPr lang="en-US" sz="1200" dirty="0" smtClean="0"/>
              <a:t>OGE LA-15-03.</a:t>
            </a:r>
            <a:endParaRPr 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87762" y="2373923"/>
            <a:ext cx="3859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 evaluating whether a reference to an employee’s official title or position on social media violates the Standards of Conduct, the agency ethics official must consider the totality of the circumstances to determine whether a reasonable person with knowledge of the relevant facts would conclude that the government sanctions or endorses the communication</a:t>
            </a:r>
            <a:r>
              <a:rPr lang="en-US" sz="1200" i="1" dirty="0" smtClean="0"/>
              <a:t>. </a:t>
            </a:r>
            <a:r>
              <a:rPr lang="en-US" sz="1200" dirty="0" smtClean="0"/>
              <a:t>OGE LA-13-05</a:t>
            </a:r>
            <a:endParaRPr lang="en-US" sz="1200" dirty="0"/>
          </a:p>
        </p:txBody>
      </p:sp>
      <p:sp>
        <p:nvSpPr>
          <p:cNvPr id="30" name="Smiley Face 29"/>
          <p:cNvSpPr/>
          <p:nvPr/>
        </p:nvSpPr>
        <p:spPr>
          <a:xfrm>
            <a:off x="3294734" y="4057664"/>
            <a:ext cx="982724" cy="927139"/>
          </a:xfrm>
          <a:prstGeom prst="smileyFace">
            <a:avLst/>
          </a:prstGeom>
          <a:solidFill>
            <a:srgbClr val="FFFF00"/>
          </a:solidFill>
          <a:ln>
            <a:solidFill>
              <a:srgbClr val="061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10113304" y="3692771"/>
            <a:ext cx="1279769" cy="1292032"/>
          </a:xfrm>
          <a:prstGeom prst="mathMultiply">
            <a:avLst/>
          </a:prstGeom>
          <a:solidFill>
            <a:srgbClr val="FF0000"/>
          </a:solidFill>
          <a:ln>
            <a:solidFill>
              <a:srgbClr val="061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TextBox 2047"/>
          <p:cNvSpPr txBox="1"/>
          <p:nvPr/>
        </p:nvSpPr>
        <p:spPr>
          <a:xfrm>
            <a:off x="1056420" y="2004591"/>
            <a:ext cx="279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C.F.R.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§§ 2635.702(a)-(c)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19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29" grpId="0" animBg="1"/>
      <p:bldP spid="26" grpId="0"/>
      <p:bldP spid="27" grpId="0"/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Seeking Outside Employment</a:t>
            </a:r>
            <a:endParaRPr lang="en-US" dirty="0"/>
          </a:p>
        </p:txBody>
      </p:sp>
      <p:sp>
        <p:nvSpPr>
          <p:cNvPr id="3" name="AutoShape 6" descr="Image result for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linked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linked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5" name="Picture 13" descr="http://www.introprogramme.com/media/uploads/Seeking_Employment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64" y="1894497"/>
            <a:ext cx="2929597" cy="32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9164" y="5284177"/>
            <a:ext cx="292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Retrieved from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://www.introprogramme.com/pages/index.asp?title=Graduate_Programmes_Belfast_Northern_Ireland_-_Intro_Programme_-_Graduates__-_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Seeking_Employment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5238" y="1969477"/>
            <a:ext cx="61704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who are seeking or negotiating for employment through social media must comply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Standards of Conduct &amp; Criminal Law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employee is not considered to be seeking employment with any person or organization merely because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has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posted a resume 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employee’s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social media account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 or organization has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viewed the employee’s resume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that social media account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person or organization 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 an unsolicited message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including one containing a job offer, to the employee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OGE LA-15-03; 5 C.F.R. 2635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Subpart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F; 18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U.S.C. § 208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Capacity Fundraising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pic>
        <p:nvPicPr>
          <p:cNvPr id="1026" name="Picture 2" descr="C:\Users\cjswartz\AppData\Local\Microsoft\Windows\Temporary Internet Files\Content.Outlook\76FR1PTM\Ice Bucket Challe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57" y="2019689"/>
            <a:ext cx="3005690" cy="38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3676" y="2019689"/>
            <a:ext cx="5161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may use personal social media accounts to fundraise for nonprofit charitable organizations in a personal capacity,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not personally solicit subordinates or known prohibited sources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not use official title, position, or authority associated with position to advance fundraising effort.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C.F.R.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§ 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2635.808(c)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8180186" y="3806980"/>
            <a:ext cx="2228361" cy="1943100"/>
          </a:xfrm>
          <a:prstGeom prst="noSmoking">
            <a:avLst>
              <a:gd name="adj" fmla="val 4268"/>
            </a:avLst>
          </a:prstGeom>
          <a:solidFill>
            <a:srgbClr val="FF0000"/>
          </a:solidFill>
          <a:ln w="3175">
            <a:solidFill>
              <a:srgbClr val="061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Use is Rising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594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Social Media usage 2015: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90% of adults 18-29 yrs.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77% of adults 30-49 yrs.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51% of adults 50-64 yrs.</a:t>
            </a:r>
          </a:p>
          <a:p>
            <a:pPr marL="0" indent="0">
              <a:buNone/>
            </a:pPr>
            <a:r>
              <a:rPr lang="en-US" dirty="0" smtClean="0"/>
              <a:t>52% of online adults use multiple Social Media sites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70% of Facebook users engage daily</a:t>
            </a:r>
          </a:p>
          <a:p>
            <a:pPr marL="0" indent="0">
              <a:buNone/>
            </a:pPr>
            <a:r>
              <a:rPr lang="en-US" dirty="0" smtClean="0"/>
              <a:t>45% of Facebook users engage multiple times per 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2415"/>
            <a:ext cx="49784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1309370" y="5779274"/>
            <a:ext cx="4837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Andrew Perrin. “Social Networking Usage: 2005-2015.” Pew Research Center. October 2015.  Available at: </a:t>
            </a:r>
            <a:r>
              <a:rPr lang="en-US" sz="1000" dirty="0">
                <a:hlinkClick r:id="rId3"/>
              </a:rPr>
              <a:t>http://www.pewinternet.org/2015/10/08/2015/Social-Networking-Usage-2005-2015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5680" y="5482462"/>
            <a:ext cx="493776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endParaRPr lang="en-US" sz="1000" dirty="0">
              <a:solidFill>
                <a:prstClr val="black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en-US" sz="1000" dirty="0">
                <a:solidFill>
                  <a:prstClr val="black"/>
                </a:solidFill>
              </a:rPr>
              <a:t>Duggan, M., Ellison, et. al. “Social Media Update 2014,” Pew Research Center, January 2015. Available at: </a:t>
            </a:r>
            <a:r>
              <a:rPr lang="en-US" sz="1000" dirty="0">
                <a:solidFill>
                  <a:prstClr val="black"/>
                </a:solidFill>
                <a:hlinkClick r:id="rId4"/>
              </a:rPr>
              <a:t>http://www.pewinternet.org/2015/01/09/social-media-update-2014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Relationships with Social Media Contacts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5756" y="1907929"/>
            <a:ext cx="5163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C.F.R. 2635.204(b)-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Relationship Exception to the Gift Prohibition: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may accept a gift given under circumstances which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it clear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 gift is motivated by a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relationship or personal friendship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rather than the position of the employee. Relevant factors in making such a determination include the history of the relationship and whether the family member or friend personally pays for the gift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is a “Friend” a “Friend”?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00" y="2050884"/>
            <a:ext cx="3811107" cy="292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904285" y="6110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0507" y="5099538"/>
            <a:ext cx="392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Retrieved from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://www.facebook-friends.com/why-to-differentiate-facebook-friends-from-acquaintances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9769" y="4730261"/>
            <a:ext cx="689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Characteristics of Social Media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Communicative in Nature</a:t>
            </a:r>
          </a:p>
          <a:p>
            <a:r>
              <a:rPr lang="en-US" dirty="0" smtClean="0"/>
              <a:t>Easy to Generate Content</a:t>
            </a:r>
          </a:p>
          <a:p>
            <a:r>
              <a:rPr lang="en-US" dirty="0" smtClean="0"/>
              <a:t>Easy to Share &amp; Re-share Information</a:t>
            </a:r>
          </a:p>
          <a:p>
            <a:r>
              <a:rPr lang="en-US" dirty="0" smtClean="0"/>
              <a:t>High Speed</a:t>
            </a:r>
          </a:p>
          <a:p>
            <a:r>
              <a:rPr lang="en-US" dirty="0" smtClean="0"/>
              <a:t>Widely Accessible</a:t>
            </a:r>
          </a:p>
          <a:p>
            <a:r>
              <a:rPr lang="en-US" dirty="0" smtClean="0"/>
              <a:t>Low Resource/Cost </a:t>
            </a:r>
            <a:r>
              <a:rPr lang="en-US" dirty="0"/>
              <a:t>I</a:t>
            </a:r>
            <a:r>
              <a:rPr lang="en-US" dirty="0" smtClean="0"/>
              <a:t>nvestment</a:t>
            </a:r>
          </a:p>
          <a:p>
            <a:r>
              <a:rPr lang="en-US" dirty="0" smtClean="0"/>
              <a:t>Multimedia (photographic, text, video)</a:t>
            </a:r>
          </a:p>
          <a:p>
            <a:r>
              <a:rPr lang="en-US" dirty="0" smtClean="0"/>
              <a:t>Long Data-Retention</a:t>
            </a:r>
          </a:p>
          <a:p>
            <a:r>
              <a:rPr lang="en-US" dirty="0" smtClean="0"/>
              <a:t>Informal/Conversational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57413"/>
            <a:ext cx="3333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Style &amp; Characteristics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46747" y="1941799"/>
            <a:ext cx="2894430" cy="4023360"/>
          </a:xfrm>
          <a:solidFill>
            <a:srgbClr val="F0F9BD"/>
          </a:solidFill>
        </p:spPr>
        <p:txBody>
          <a:bodyPr>
            <a:normAutofit lnSpcReduction="10000"/>
          </a:bodyPr>
          <a:lstStyle/>
          <a:p>
            <a:r>
              <a:rPr lang="en-US" u="sng" dirty="0" smtClean="0"/>
              <a:t>Traditional Written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Permanent or Semi-permanent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Formal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Lacks responsiveness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Less emotional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Costly in time and resources to create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Rigid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Unlikely to be distorted</a:t>
            </a:r>
          </a:p>
          <a:p>
            <a:endParaRPr lang="en-US" u="sng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1"/>
          </p:nvPr>
        </p:nvSpPr>
        <p:spPr>
          <a:xfrm>
            <a:off x="4564378" y="1941799"/>
            <a:ext cx="2894430" cy="4023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Social Media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Permanent or Semi-permanent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Informal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Responsive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include emotional appeal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 cost in time and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Somewhat flexible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Potential for distortion</a:t>
            </a:r>
          </a:p>
          <a:p>
            <a:endParaRPr lang="en-US" u="sng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7882008" y="1941799"/>
            <a:ext cx="2894430" cy="40233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u="sng" dirty="0" smtClean="0"/>
              <a:t>Traditional Verbal</a:t>
            </a:r>
            <a:endParaRPr lang="en-US" u="sng" dirty="0"/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Not Permanent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Informal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Highly Responsive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Can Include emotional </a:t>
            </a:r>
            <a:r>
              <a:rPr lang="en-US" dirty="0"/>
              <a:t>a</a:t>
            </a:r>
            <a:r>
              <a:rPr lang="en-US" dirty="0" smtClean="0"/>
              <a:t>ppeal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Low cost in time and resources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Flexible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Potential for distortion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5293" y="6093068"/>
            <a:ext cx="5574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Based on </a:t>
            </a:r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://thebusinesscommunication.com/difference-between-oral-and-written-communication</a:t>
            </a:r>
            <a:r>
              <a:rPr lang="en-US" sz="1000" dirty="0" smtClean="0">
                <a:hlinkClick r:id="rId2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Expectations:</a:t>
            </a:r>
            <a:br>
              <a:rPr lang="en-US" dirty="0" smtClean="0"/>
            </a:br>
            <a:r>
              <a:rPr lang="en-US" dirty="0" smtClean="0"/>
              <a:t>In- Person Communication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9675" y="1766589"/>
            <a:ext cx="4791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 Person Communication</a:t>
            </a:r>
            <a:r>
              <a:rPr lang="en-US" b="1" dirty="0" smtClean="0"/>
              <a:t>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focus our communications on a specific audience.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62147" y="3059251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81423" y="3059250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5550" y="2314751"/>
            <a:ext cx="485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done in public, expectation of being “overheard” by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bystanders.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7" idx="6"/>
            <a:endCxn id="8" idx="2"/>
          </p:cNvCxnSpPr>
          <p:nvPr/>
        </p:nvCxnSpPr>
        <p:spPr>
          <a:xfrm flipV="1">
            <a:off x="2543172" y="3317795"/>
            <a:ext cx="1238251" cy="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62147" y="4654986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81423" y="4654985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>
          <a:xfrm flipV="1">
            <a:off x="2543172" y="4913530"/>
            <a:ext cx="1238251" cy="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781422" y="4041277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81423" y="5221068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6"/>
            <a:endCxn id="15" idx="2"/>
          </p:cNvCxnSpPr>
          <p:nvPr/>
        </p:nvCxnSpPr>
        <p:spPr>
          <a:xfrm flipV="1">
            <a:off x="2543172" y="4299822"/>
            <a:ext cx="1238250" cy="61370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6"/>
            <a:endCxn id="16" idx="2"/>
          </p:cNvCxnSpPr>
          <p:nvPr/>
        </p:nvCxnSpPr>
        <p:spPr>
          <a:xfrm>
            <a:off x="2543172" y="4913531"/>
            <a:ext cx="1238251" cy="56608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15172" y="3896082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934448" y="3896081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6"/>
            <a:endCxn id="24" idx="2"/>
          </p:cNvCxnSpPr>
          <p:nvPr/>
        </p:nvCxnSpPr>
        <p:spPr>
          <a:xfrm flipV="1">
            <a:off x="7696197" y="4154626"/>
            <a:ext cx="1238251" cy="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934447" y="3282373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8934448" y="4462164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3" idx="6"/>
            <a:endCxn id="26" idx="2"/>
          </p:cNvCxnSpPr>
          <p:nvPr/>
        </p:nvCxnSpPr>
        <p:spPr>
          <a:xfrm flipV="1">
            <a:off x="7696197" y="3540918"/>
            <a:ext cx="1238250" cy="61370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6"/>
            <a:endCxn id="27" idx="2"/>
          </p:cNvCxnSpPr>
          <p:nvPr/>
        </p:nvCxnSpPr>
        <p:spPr>
          <a:xfrm>
            <a:off x="7696197" y="4154627"/>
            <a:ext cx="1238251" cy="56608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115172" y="5169335"/>
            <a:ext cx="581025" cy="517089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3" idx="4"/>
            <a:endCxn id="30" idx="0"/>
          </p:cNvCxnSpPr>
          <p:nvPr/>
        </p:nvCxnSpPr>
        <p:spPr>
          <a:xfrm>
            <a:off x="7405685" y="4413171"/>
            <a:ext cx="0" cy="756164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96197" y="5930384"/>
            <a:ext cx="2576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 e.g.,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Erving Goffman, 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 of Talk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(1981)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Expectations: Technology-Based </a:t>
            </a:r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Isolated Two-way Communication</a:t>
            </a:r>
            <a:endParaRPr lang="en-US" b="1" u="sng" dirty="0" smtClean="0"/>
          </a:p>
          <a:p>
            <a:r>
              <a:rPr lang="en-US" dirty="0" smtClean="0"/>
              <a:t>Telephone: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Email: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Text (SMS) Message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231005" cy="1087965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Dispersed One-Way Communication</a:t>
            </a:r>
          </a:p>
          <a:p>
            <a:r>
              <a:rPr lang="en-US" dirty="0" smtClean="0"/>
              <a:t>Books/Publications-Television</a:t>
            </a:r>
            <a:r>
              <a:rPr lang="en-US" dirty="0"/>
              <a:t>-</a:t>
            </a:r>
            <a:r>
              <a:rPr lang="en-US" dirty="0" smtClean="0"/>
              <a:t> Radio-Static Website</a:t>
            </a:r>
          </a:p>
        </p:txBody>
      </p:sp>
      <p:sp>
        <p:nvSpPr>
          <p:cNvPr id="5" name="Oval 4"/>
          <p:cNvSpPr/>
          <p:nvPr/>
        </p:nvSpPr>
        <p:spPr>
          <a:xfrm>
            <a:off x="1295393" y="5352005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14670" y="5352004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 flipV="1">
            <a:off x="1876418" y="5610549"/>
            <a:ext cx="1238252" cy="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392" y="4016715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14669" y="4016714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6"/>
            <a:endCxn id="10" idx="2"/>
          </p:cNvCxnSpPr>
          <p:nvPr/>
        </p:nvCxnSpPr>
        <p:spPr>
          <a:xfrm flipV="1">
            <a:off x="1876417" y="4275259"/>
            <a:ext cx="1238252" cy="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95396" y="2841901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114673" y="2841900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>
          <a:xfrm flipV="1">
            <a:off x="1876421" y="3100445"/>
            <a:ext cx="1238252" cy="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096123" y="3709177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915398" y="3095468"/>
            <a:ext cx="581025" cy="517089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915399" y="4275259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6" idx="6"/>
            <a:endCxn id="19" idx="2"/>
          </p:cNvCxnSpPr>
          <p:nvPr/>
        </p:nvCxnSpPr>
        <p:spPr>
          <a:xfrm flipV="1">
            <a:off x="7677148" y="3354013"/>
            <a:ext cx="1238250" cy="613709"/>
          </a:xfrm>
          <a:prstGeom prst="straightConnector1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6"/>
            <a:endCxn id="20" idx="2"/>
          </p:cNvCxnSpPr>
          <p:nvPr/>
        </p:nvCxnSpPr>
        <p:spPr>
          <a:xfrm>
            <a:off x="7677148" y="3967722"/>
            <a:ext cx="1238251" cy="56608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63100" y="3095468"/>
            <a:ext cx="1592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∞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63100" y="4275259"/>
            <a:ext cx="1592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∞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Expectations: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Media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Dispersed Two-way Communications</a:t>
            </a:r>
          </a:p>
          <a:p>
            <a:r>
              <a:rPr lang="en-US" dirty="0" smtClean="0"/>
              <a:t>While we often focus on an </a:t>
            </a:r>
            <a:r>
              <a:rPr lang="en-US" u="sng" dirty="0" smtClean="0"/>
              <a:t>limited</a:t>
            </a:r>
            <a:r>
              <a:rPr lang="en-US" dirty="0" smtClean="0"/>
              <a:t> audience, communications </a:t>
            </a:r>
            <a:r>
              <a:rPr lang="en-US" u="sng" dirty="0" smtClean="0"/>
              <a:t>are</a:t>
            </a:r>
            <a:r>
              <a:rPr lang="en-US" dirty="0" smtClean="0"/>
              <a:t> dispersed and generally accessible by a large number of people.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7157" y="4323569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86432" y="3709860"/>
            <a:ext cx="581025" cy="517089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86433" y="4889651"/>
            <a:ext cx="581025" cy="51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4548182" y="3968405"/>
            <a:ext cx="1238250" cy="613709"/>
          </a:xfrm>
          <a:prstGeom prst="straightConnector1">
            <a:avLst/>
          </a:prstGeom>
          <a:ln w="38100">
            <a:prstDash val="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6"/>
            <a:endCxn id="7" idx="2"/>
          </p:cNvCxnSpPr>
          <p:nvPr/>
        </p:nvCxnSpPr>
        <p:spPr>
          <a:xfrm>
            <a:off x="4548182" y="4582114"/>
            <a:ext cx="1238251" cy="56608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4134" y="3709860"/>
            <a:ext cx="1592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∞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4134" y="4889651"/>
            <a:ext cx="1592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∞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7458" y="2234258"/>
            <a:ext cx="514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Unlike other dispersed communications (e.g. television), our audience, intended and inadvertent can respond.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6032500"/>
            <a:ext cx="1696564" cy="1272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262" y="5775310"/>
            <a:ext cx="833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Often we expect that communications will be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somewhat private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although they are not.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1046</TotalTime>
  <Words>1841</Words>
  <Application>Microsoft Office PowerPoint</Application>
  <PresentationFormat>Custom</PresentationFormat>
  <Paragraphs>321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Retrospect</vt:lpstr>
      <vt:lpstr>PowerPoint Presentation</vt:lpstr>
      <vt:lpstr>PowerPoint Presentation</vt:lpstr>
      <vt:lpstr>PowerPoint Presentation</vt:lpstr>
      <vt:lpstr>Social Media Use is Rising</vt:lpstr>
      <vt:lpstr>Important Characteristics of Social Media Technology</vt:lpstr>
      <vt:lpstr>Communication Style &amp; Characteristics </vt:lpstr>
      <vt:lpstr>Communication Expectations: In- Person Communication </vt:lpstr>
      <vt:lpstr>Communication Expectations: Technology-Based Communication </vt:lpstr>
      <vt:lpstr>Communication Expectations:  Social Media Communications</vt:lpstr>
      <vt:lpstr>Social Media Identity: Blurring of Personal &amp; Official </vt:lpstr>
      <vt:lpstr>Social Media Identity: Blurring of Personal &amp; Official </vt:lpstr>
      <vt:lpstr>PowerPoint Presentation</vt:lpstr>
      <vt:lpstr>PowerPoint Presentation</vt:lpstr>
      <vt:lpstr>Federal Government Social Media &amp;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Challenges: Official Use of Social Media</vt:lpstr>
      <vt:lpstr>Challenges: Personal Use of Social Media</vt:lpstr>
      <vt:lpstr>Addressing the Challenges</vt:lpstr>
      <vt:lpstr>Establish Social Media Policies &amp; Best Practices</vt:lpstr>
      <vt:lpstr>Focus on Social Media in Ethics Training</vt:lpstr>
      <vt:lpstr>Understand How the Standards of Conduct  Apply to Social Media Use</vt:lpstr>
      <vt:lpstr>Official Government Social Media Accounts &amp; Personal Use on Gov. Time</vt:lpstr>
      <vt:lpstr>Reference to Government Title or Position on Personal Account</vt:lpstr>
      <vt:lpstr>Seeking Outside Employment</vt:lpstr>
      <vt:lpstr>Personal Capacity Fundraising</vt:lpstr>
      <vt:lpstr>Personal Relationships with Social Media Contacts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Christopher J. Swartz</cp:lastModifiedBy>
  <cp:revision>103</cp:revision>
  <dcterms:created xsi:type="dcterms:W3CDTF">2016-02-01T15:07:14Z</dcterms:created>
  <dcterms:modified xsi:type="dcterms:W3CDTF">2016-03-01T21:00:45Z</dcterms:modified>
</cp:coreProperties>
</file>